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4034" name="Picture 2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4035" name="组合 44034"/>
          <p:cNvGrpSpPr/>
          <p:nvPr/>
        </p:nvGrpSpPr>
        <p:grpSpPr>
          <a:xfrm>
            <a:off x="2495550" y="2189163"/>
            <a:ext cx="5783263" cy="3562350"/>
            <a:chOff x="0" y="0"/>
            <a:chExt cx="9108" cy="5610"/>
          </a:xfrm>
        </p:grpSpPr>
        <p:sp>
          <p:nvSpPr>
            <p:cNvPr id="44036" name="AutoShape 4"/>
            <p:cNvSpPr/>
            <p:nvPr/>
          </p:nvSpPr>
          <p:spPr>
            <a:xfrm>
              <a:off x="0" y="0"/>
              <a:ext cx="1020" cy="5610"/>
            </a:xfrm>
            <a:prstGeom prst="flowChartTerminator">
              <a:avLst/>
            </a:prstGeom>
            <a:solidFill>
              <a:srgbClr val="99CCFF">
                <a:alpha val="50000"/>
              </a:srgbClr>
            </a:solidFill>
            <a:ln w="76200" cap="flat" cmpd="tri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170" tIns="46990" rIns="90170" bIns="46990" anchor="ctr"/>
            <a:p>
              <a:pPr algn="ctr" eaLnBrk="1" hangingPunct="1"/>
              <a:r>
                <a:rPr lang="zh-CN" altLang="en-US" sz="2800" dirty="0">
                  <a:latin typeface="Arial" panose="020B0604020202020204" pitchFamily="34" charset="0"/>
                  <a:ea typeface="微软雅黑" panose="020B0503020204020204" charset="-122"/>
                </a:rPr>
                <a:t>绩效自评</a:t>
              </a:r>
              <a:endParaRPr lang="zh-CN" altLang="en-US" sz="2800" dirty="0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44037" name="AutoShape 5"/>
            <p:cNvSpPr/>
            <p:nvPr/>
          </p:nvSpPr>
          <p:spPr>
            <a:xfrm>
              <a:off x="2268" y="1"/>
              <a:ext cx="684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just" eaLnBrk="1" hangingPunct="1"/>
              <a:r>
                <a:rPr lang="zh-CN" altLang="en-US" sz="2000" dirty="0">
                  <a:latin typeface="Arial" panose="020B0604020202020204" pitchFamily="34" charset="0"/>
                  <a:ea typeface="微软雅黑" panose="020B0503020204020204" charset="-122"/>
                </a:rPr>
                <a:t>什么是部门、项目支出绩效自评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038" name="AutoShape 6"/>
            <p:cNvSpPr/>
            <p:nvPr/>
          </p:nvSpPr>
          <p:spPr>
            <a:xfrm>
              <a:off x="2268" y="3313"/>
              <a:ext cx="684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just" eaLnBrk="1" hangingPunct="1"/>
              <a:r>
                <a:rPr lang="zh-CN" altLang="en-US" sz="2000" dirty="0">
                  <a:latin typeface="Arial" panose="020B0604020202020204" pitchFamily="34" charset="0"/>
                  <a:ea typeface="微软雅黑" panose="020B0503020204020204" charset="-122"/>
                </a:rPr>
                <a:t>自评报告的审核要点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039" name="AutoShape 7"/>
            <p:cNvSpPr/>
            <p:nvPr/>
          </p:nvSpPr>
          <p:spPr>
            <a:xfrm>
              <a:off x="2268" y="1612"/>
              <a:ext cx="684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just" eaLnBrk="1" hangingPunct="1"/>
              <a:r>
                <a:rPr lang="zh-CN" altLang="en-US" sz="2000" dirty="0">
                  <a:latin typeface="Arial" panose="020B0604020202020204" pitchFamily="34" charset="0"/>
                  <a:ea typeface="微软雅黑" panose="020B0503020204020204" charset="-122"/>
                </a:rPr>
                <a:t>部门、项目绩效自评的填报流程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040" name="AutoShape 8"/>
            <p:cNvSpPr/>
            <p:nvPr/>
          </p:nvSpPr>
          <p:spPr>
            <a:xfrm>
              <a:off x="2268" y="4817"/>
              <a:ext cx="684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just" eaLnBrk="1" hangingPunct="1"/>
              <a:r>
                <a:rPr lang="zh-CN" altLang="en-US" sz="2000" dirty="0">
                  <a:latin typeface="Arial" panose="020B0604020202020204" pitchFamily="34" charset="0"/>
                  <a:ea typeface="微软雅黑" panose="020B0503020204020204" charset="-122"/>
                </a:rPr>
                <a:t>如何提高自评报告的质量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>
            <a:spLocks noGrp="1"/>
          </p:cNvSpPr>
          <p:nvPr>
            <p:ph type="body"/>
          </p:nvPr>
        </p:nvSpPr>
        <p:spPr>
          <a:xfrm>
            <a:off x="1981200" y="2422525"/>
            <a:ext cx="8229600" cy="4310063"/>
          </a:xfrm>
        </p:spPr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、科学地绩效评价指标。在筛选和确定评价指标时，必须考虑项目财政支出绩效评价的特点，分层次、多角度地反映评价对象的状况，既要符合目前实际工作情况，具有较强的现实意义和可操作性，又要有一定的前瞻性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、完备的基础数据。预算部门要对绩效评价报告涉及基础资料的真实性、合法性、完整性负责。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/>
              <a:t>             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7347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48" name="AutoShape 4"/>
          <p:cNvSpPr/>
          <p:nvPr/>
        </p:nvSpPr>
        <p:spPr>
          <a:xfrm>
            <a:off x="1981200" y="1349375"/>
            <a:ext cx="434340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如何提高自评报告的质量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/>
          </p:cNvSpPr>
          <p:nvPr>
            <p:ph type="body"/>
          </p:nvPr>
        </p:nvSpPr>
        <p:spPr/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、专业的人员支撑。加大预算绩效管理培训力度，提高预算绩效管理工作人员的业务素质。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、完备监督制度。财政部门要对预算部门提交的绩效评价报告进行审核，提出审核意见；将绩效评价报告逐步向社会公开，接受社会监督等。   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buNone/>
            </a:pPr>
            <a:r>
              <a:rPr lang="zh-CN" altLang="en-US"/>
              <a:t>             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8371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/>
          </p:cNvSpPr>
          <p:nvPr>
            <p:ph type="body"/>
          </p:nvPr>
        </p:nvSpPr>
        <p:spPr>
          <a:xfrm>
            <a:off x="1981200" y="2276475"/>
            <a:ext cx="8229600" cy="3849688"/>
          </a:xfrm>
        </p:spPr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dirty="0">
                <a:ea typeface="微软雅黑" panose="020B0503020204020204" charset="-122"/>
              </a:rPr>
              <a:t>           </a:t>
            </a:r>
            <a:r>
              <a:rPr lang="zh-CN" altLang="en-US" sz="2400" dirty="0">
                <a:ea typeface="微软雅黑" panose="020B0503020204020204" charset="-122"/>
              </a:rPr>
              <a:t>预算部门（项目单位）根据设定的绩效目标，运用科学、合理的绩效评价指标、评价标准和评价方法，部门整体支出评价----对部门财政支出管理情况，具体包括资金的投入、过程、产出和效果，项目绩效评价----项目预算支出的经济性、效率性、效益性和公平性，进行客观、公正地评价的活动。</a:t>
            </a:r>
            <a:r>
              <a:rPr lang="zh-CN" altLang="en-US" sz="2400" dirty="0"/>
              <a:t>   </a:t>
            </a:r>
            <a:r>
              <a:rPr lang="zh-CN" altLang="en-US" sz="2800" dirty="0"/>
              <a:t>       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5059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60" name="AutoShape 4"/>
          <p:cNvSpPr/>
          <p:nvPr/>
        </p:nvSpPr>
        <p:spPr>
          <a:xfrm>
            <a:off x="1763713" y="1233488"/>
            <a:ext cx="4343400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什么是部门、项目绩效支出自评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/>
          </p:cNvSpPr>
          <p:nvPr>
            <p:ph type="body"/>
          </p:nvPr>
        </p:nvSpPr>
        <p:spPr/>
        <p:txBody>
          <a:bodyPr vert="horz" wrap="square" anchor="t"/>
          <a:p>
            <a:pPr eaLnBrk="1" hangingPunct="1">
              <a:buNone/>
            </a:pPr>
            <a:r>
              <a:rPr lang="en-US" altLang="zh-CN"/>
              <a:t>  </a:t>
            </a:r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/>
              <a:t> </a:t>
            </a:r>
            <a:endParaRPr lang="en-US" altLang="zh-CN"/>
          </a:p>
          <a:p>
            <a:pPr eaLnBrk="1" hangingPunct="1">
              <a:buNone/>
            </a:pPr>
            <a:r>
              <a:rPr lang="en-US" altLang="zh-CN"/>
              <a:t>             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6083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6084" name="组合 46083"/>
          <p:cNvGrpSpPr/>
          <p:nvPr/>
        </p:nvGrpSpPr>
        <p:grpSpPr>
          <a:xfrm>
            <a:off x="1992313" y="1797050"/>
            <a:ext cx="8219122" cy="4331368"/>
            <a:chOff x="0" y="0"/>
            <a:chExt cx="12942" cy="6821"/>
          </a:xfrm>
        </p:grpSpPr>
        <p:grpSp>
          <p:nvGrpSpPr>
            <p:cNvPr id="46085" name="组合 46084"/>
            <p:cNvGrpSpPr/>
            <p:nvPr/>
          </p:nvGrpSpPr>
          <p:grpSpPr>
            <a:xfrm>
              <a:off x="0" y="0"/>
              <a:ext cx="9805" cy="6821"/>
              <a:chOff x="0" y="0"/>
              <a:chExt cx="9805" cy="6480"/>
            </a:xfrm>
          </p:grpSpPr>
          <p:sp>
            <p:nvSpPr>
              <p:cNvPr id="46086" name="矩形 9224"/>
              <p:cNvSpPr/>
              <p:nvPr/>
            </p:nvSpPr>
            <p:spPr>
              <a:xfrm>
                <a:off x="0" y="1173"/>
                <a:ext cx="2330" cy="1070"/>
              </a:xfrm>
              <a:prstGeom prst="rect">
                <a:avLst/>
              </a:prstGeom>
              <a:solidFill>
                <a:srgbClr val="E6B9B8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ea typeface="楷体" panose="02010609060101010101" pitchFamily="1" charset="-122"/>
                  </a:rPr>
                  <a:t>绩效目标</a:t>
                </a:r>
                <a:endParaRPr lang="zh-CN" altLang="en-US" sz="2000">
                  <a:ea typeface="楷体" panose="02010609060101010101" pitchFamily="1" charset="-122"/>
                </a:endParaRPr>
              </a:p>
            </p:txBody>
          </p:sp>
          <p:sp>
            <p:nvSpPr>
              <p:cNvPr id="46087" name="椭圆 5"/>
              <p:cNvSpPr/>
              <p:nvPr/>
            </p:nvSpPr>
            <p:spPr>
              <a:xfrm>
                <a:off x="3470" y="405"/>
                <a:ext cx="2362" cy="2348"/>
              </a:xfrm>
              <a:prstGeom prst="ellipse">
                <a:avLst/>
              </a:prstGeom>
              <a:solidFill>
                <a:srgbClr val="8EB4E3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绩效  评价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088" name="椭圆 7"/>
              <p:cNvSpPr/>
              <p:nvPr/>
            </p:nvSpPr>
            <p:spPr>
              <a:xfrm>
                <a:off x="7825" y="0"/>
                <a:ext cx="1927" cy="1185"/>
              </a:xfrm>
              <a:prstGeom prst="ellipse">
                <a:avLst/>
              </a:prstGeom>
              <a:solidFill>
                <a:srgbClr val="D7E4B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评价方法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089" name="椭圆 10"/>
              <p:cNvSpPr/>
              <p:nvPr/>
            </p:nvSpPr>
            <p:spPr>
              <a:xfrm>
                <a:off x="7855" y="1325"/>
                <a:ext cx="1927" cy="1280"/>
              </a:xfrm>
              <a:prstGeom prst="ellipse">
                <a:avLst/>
              </a:prstGeom>
              <a:solidFill>
                <a:srgbClr val="D7E4B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评价指标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090" name="椭圆 12"/>
              <p:cNvSpPr/>
              <p:nvPr/>
            </p:nvSpPr>
            <p:spPr>
              <a:xfrm>
                <a:off x="7877" y="2778"/>
                <a:ext cx="1928" cy="1227"/>
              </a:xfrm>
              <a:prstGeom prst="ellipse">
                <a:avLst/>
              </a:prstGeom>
              <a:solidFill>
                <a:srgbClr val="D7E4BD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评价标准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091" name="左中括号 20"/>
              <p:cNvSpPr/>
              <p:nvPr/>
            </p:nvSpPr>
            <p:spPr>
              <a:xfrm>
                <a:off x="7540" y="553"/>
                <a:ext cx="205" cy="2857"/>
              </a:xfrm>
              <a:prstGeom prst="leftBracket">
                <a:avLst>
                  <a:gd name="adj" fmla="val 8387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1800"/>
              </a:p>
            </p:txBody>
          </p:sp>
          <p:cxnSp>
            <p:nvCxnSpPr>
              <p:cNvPr id="46092" name="直线箭头连接符 22"/>
              <p:cNvCxnSpPr>
                <a:stCxn id="46087" idx="6"/>
              </p:cNvCxnSpPr>
              <p:nvPr/>
            </p:nvCxnSpPr>
            <p:spPr>
              <a:xfrm flipV="1">
                <a:off x="5832" y="1578"/>
                <a:ext cx="1708" cy="2"/>
              </a:xfrm>
              <a:prstGeom prst="straightConnector1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cxnSp>
          <p:cxnSp>
            <p:nvCxnSpPr>
              <p:cNvPr id="46093" name="直线箭头连接符 27"/>
              <p:cNvCxnSpPr/>
              <p:nvPr/>
            </p:nvCxnSpPr>
            <p:spPr>
              <a:xfrm flipH="1" flipV="1">
                <a:off x="2352" y="1578"/>
                <a:ext cx="978" cy="0"/>
              </a:xfrm>
              <a:prstGeom prst="straightConnector1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cxnSp>
          <p:cxnSp>
            <p:nvCxnSpPr>
              <p:cNvPr id="46094" name="直线箭头连接符 38"/>
              <p:cNvCxnSpPr/>
              <p:nvPr/>
            </p:nvCxnSpPr>
            <p:spPr>
              <a:xfrm>
                <a:off x="4650" y="2745"/>
                <a:ext cx="0" cy="1478"/>
              </a:xfrm>
              <a:prstGeom prst="straightConnector1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cxnSp>
          <p:sp>
            <p:nvSpPr>
              <p:cNvPr id="46095" name="右中括号 9225"/>
              <p:cNvSpPr/>
              <p:nvPr/>
            </p:nvSpPr>
            <p:spPr>
              <a:xfrm rot="16200000">
                <a:off x="4455" y="1125"/>
                <a:ext cx="712" cy="6918"/>
              </a:xfrm>
              <a:prstGeom prst="rightBracket">
                <a:avLst>
                  <a:gd name="adj" fmla="val 8366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1800"/>
              </a:p>
            </p:txBody>
          </p:sp>
          <p:cxnSp>
            <p:nvCxnSpPr>
              <p:cNvPr id="46096" name="直线连接符 9227"/>
              <p:cNvCxnSpPr/>
              <p:nvPr/>
            </p:nvCxnSpPr>
            <p:spPr>
              <a:xfrm>
                <a:off x="3792" y="4288"/>
                <a:ext cx="0" cy="71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46097" name="直线连接符 45"/>
              <p:cNvCxnSpPr/>
              <p:nvPr/>
            </p:nvCxnSpPr>
            <p:spPr>
              <a:xfrm>
                <a:off x="6115" y="4223"/>
                <a:ext cx="0" cy="71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46098" name="菱形 9228"/>
              <p:cNvSpPr/>
              <p:nvPr/>
            </p:nvSpPr>
            <p:spPr>
              <a:xfrm>
                <a:off x="587" y="4948"/>
                <a:ext cx="1915" cy="1475"/>
              </a:xfrm>
              <a:prstGeom prst="diamond">
                <a:avLst/>
              </a:prstGeom>
              <a:solidFill>
                <a:srgbClr val="FCD5B5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经济性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099" name="菱形 47"/>
              <p:cNvSpPr/>
              <p:nvPr/>
            </p:nvSpPr>
            <p:spPr>
              <a:xfrm>
                <a:off x="2922" y="5005"/>
                <a:ext cx="1865" cy="1475"/>
              </a:xfrm>
              <a:prstGeom prst="diamond">
                <a:avLst/>
              </a:prstGeom>
              <a:solidFill>
                <a:srgbClr val="FCD5B5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效益性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100" name="菱形 48"/>
              <p:cNvSpPr/>
              <p:nvPr/>
            </p:nvSpPr>
            <p:spPr>
              <a:xfrm>
                <a:off x="5205" y="5005"/>
                <a:ext cx="2022" cy="1475"/>
              </a:xfrm>
              <a:prstGeom prst="diamond">
                <a:avLst/>
              </a:prstGeom>
              <a:solidFill>
                <a:srgbClr val="FCD5B5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效率性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101" name="菱形 49"/>
              <p:cNvSpPr/>
              <p:nvPr/>
            </p:nvSpPr>
            <p:spPr>
              <a:xfrm>
                <a:off x="7367" y="5005"/>
                <a:ext cx="1838" cy="1475"/>
              </a:xfrm>
              <a:prstGeom prst="diamond">
                <a:avLst/>
              </a:prstGeom>
              <a:solidFill>
                <a:srgbClr val="FCD5B5"/>
              </a:solidFill>
              <a:ln w="9525" cap="flat" cmpd="sng">
                <a:solidFill>
                  <a:schemeClr val="tx1"/>
                </a:solidFill>
                <a:prstDash val="sysDot"/>
                <a:miter/>
                <a:headEnd type="none" w="med" len="med"/>
                <a:tailEnd type="none" w="med" len="med"/>
              </a:ln>
            </p:spPr>
            <p:txBody>
              <a:bodyPr lIns="90170" tIns="46990" rIns="90170" bIns="46990" anchor="ctr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None/>
                </a:pPr>
                <a:r>
                  <a:rPr lang="zh-CN" altLang="en-US" sz="2000">
                    <a:latin typeface="楷体" panose="02010609060101010101" pitchFamily="1" charset="-122"/>
                    <a:ea typeface="楷体" panose="02010609060101010101" pitchFamily="1" charset="-122"/>
                  </a:rPr>
                  <a:t>公平性</a:t>
                </a:r>
                <a:endParaRPr lang="zh-CN" altLang="en-US" sz="2000">
                  <a:latin typeface="楷体" panose="02010609060101010101" pitchFamily="1" charset="-122"/>
                  <a:ea typeface="楷体" panose="02010609060101010101" pitchFamily="1" charset="-122"/>
                </a:endParaRPr>
              </a:p>
            </p:txBody>
          </p:sp>
          <p:sp>
            <p:nvSpPr>
              <p:cNvPr id="46102" name="矩形 1"/>
              <p:cNvSpPr/>
              <p:nvPr/>
            </p:nvSpPr>
            <p:spPr>
              <a:xfrm>
                <a:off x="1685" y="504"/>
                <a:ext cx="2088" cy="5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zh-CN" altLang="en-US" sz="1800">
                    <a:solidFill>
                      <a:srgbClr val="FF0000"/>
                    </a:solidFill>
                    <a:latin typeface="Baoli SC" charset="-122"/>
                    <a:ea typeface="Baoli SC" charset="-122"/>
                  </a:rPr>
                  <a:t>前提和基础</a:t>
                </a:r>
                <a:endParaRPr lang="zh-CN" altLang="en-US" sz="1800">
                  <a:solidFill>
                    <a:srgbClr val="FF0000"/>
                  </a:solidFill>
                  <a:latin typeface="Baoli SC" charset="-122"/>
                  <a:ea typeface="Baoli SC" charset="-122"/>
                </a:endParaRPr>
              </a:p>
            </p:txBody>
          </p:sp>
          <p:sp>
            <p:nvSpPr>
              <p:cNvPr id="46103" name="矩形 32"/>
              <p:cNvSpPr/>
              <p:nvPr/>
            </p:nvSpPr>
            <p:spPr>
              <a:xfrm>
                <a:off x="5510" y="504"/>
                <a:ext cx="2088" cy="5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zh-CN" altLang="en-US" sz="1800">
                    <a:solidFill>
                      <a:srgbClr val="FF0000"/>
                    </a:solidFill>
                    <a:latin typeface="Baoli SC" charset="-122"/>
                    <a:ea typeface="Baoli SC" charset="-122"/>
                  </a:rPr>
                  <a:t>工具和手段</a:t>
                </a:r>
                <a:endParaRPr lang="zh-CN" altLang="en-US" sz="1800">
                  <a:solidFill>
                    <a:srgbClr val="FF0000"/>
                  </a:solidFill>
                  <a:latin typeface="Baoli SC" charset="-122"/>
                  <a:ea typeface="Baoli SC" charset="-122"/>
                </a:endParaRPr>
              </a:p>
            </p:txBody>
          </p:sp>
          <p:sp>
            <p:nvSpPr>
              <p:cNvPr id="46104" name="文本框 6"/>
              <p:cNvSpPr txBox="1"/>
              <p:nvPr/>
            </p:nvSpPr>
            <p:spPr>
              <a:xfrm>
                <a:off x="4782" y="2517"/>
                <a:ext cx="728" cy="17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0" i="0" u="non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zh-CN" altLang="en-US" sz="1800">
                    <a:solidFill>
                      <a:srgbClr val="C00000"/>
                    </a:solidFill>
                    <a:latin typeface="Baoli SC" charset="-122"/>
                    <a:ea typeface="Baoli SC" charset="-122"/>
                  </a:rPr>
                  <a:t>主要内容</a:t>
                </a:r>
                <a:endParaRPr lang="zh-CN" altLang="en-US" sz="1800">
                  <a:solidFill>
                    <a:srgbClr val="C00000"/>
                  </a:solidFill>
                  <a:latin typeface="Baoli SC" charset="-122"/>
                  <a:ea typeface="Baoli SC" charset="-122"/>
                </a:endParaRPr>
              </a:p>
            </p:txBody>
          </p:sp>
        </p:grpSp>
        <p:sp>
          <p:nvSpPr>
            <p:cNvPr id="46105" name="箭头 259"/>
            <p:cNvSpPr/>
            <p:nvPr/>
          </p:nvSpPr>
          <p:spPr>
            <a:xfrm>
              <a:off x="9806" y="1701"/>
              <a:ext cx="1421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6106" name="AutoShape 26"/>
            <p:cNvSpPr/>
            <p:nvPr/>
          </p:nvSpPr>
          <p:spPr>
            <a:xfrm>
              <a:off x="11227" y="1192"/>
              <a:ext cx="1715" cy="1020"/>
            </a:xfrm>
            <a:prstGeom prst="flowChartProcess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 eaLnBrk="1" hangingPunct="1"/>
              <a:r>
                <a:rPr lang="zh-CN" altLang="en-US" sz="2000" dirty="0">
                  <a:latin typeface="楷体" panose="02010609060101010101" pitchFamily="1" charset="-122"/>
                  <a:ea typeface="楷体" panose="02010609060101010101" pitchFamily="1" charset="-122"/>
                </a:rPr>
                <a:t>结果应用</a:t>
              </a:r>
              <a:endParaRPr lang="zh-CN" altLang="en-US" sz="2000" dirty="0">
                <a:latin typeface="楷体" panose="02010609060101010101" pitchFamily="1" charset="-122"/>
                <a:ea typeface="楷体" panose="02010609060101010101" pitchFamily="1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/>
          </p:cNvSpPr>
          <p:nvPr>
            <p:ph type="body"/>
          </p:nvPr>
        </p:nvSpPr>
        <p:spPr>
          <a:xfrm>
            <a:off x="1981200" y="2276475"/>
            <a:ext cx="8229600" cy="3889375"/>
          </a:xfrm>
        </p:spPr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200">
                <a:latin typeface="仿宋" panose="02010609060101010101" pitchFamily="1" charset="-122"/>
                <a:ea typeface="仿宋" panose="02010609060101010101" pitchFamily="1" charset="-122"/>
              </a:rPr>
              <a:t>    </a:t>
            </a:r>
            <a:r>
              <a:rPr lang="en-US" altLang="zh-CN" sz="2000">
                <a:latin typeface="仿宋" panose="02010609060101010101" pitchFamily="1" charset="-122"/>
                <a:ea typeface="仿宋" panose="02010609060101010101" pitchFamily="1" charset="-122"/>
              </a:rPr>
              <a:t>            </a:t>
            </a:r>
            <a:r>
              <a:rPr lang="en-US" altLang="zh-CN" sz="2000">
                <a:ea typeface="仿宋" panose="02010609060101010101" pitchFamily="1" charset="-122"/>
              </a:rPr>
              <a:t>  </a:t>
            </a:r>
            <a:endParaRPr lang="en-US" altLang="zh-CN" sz="2000">
              <a:latin typeface="微软雅黑" panose="020B0503020204020204" charset="-122"/>
              <a:ea typeface="仿宋" panose="02010609060101010101" pitchFamily="1" charset="-122"/>
            </a:endParaRPr>
          </a:p>
        </p:txBody>
      </p:sp>
      <p:pic>
        <p:nvPicPr>
          <p:cNvPr id="47107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8100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8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163" y="2420938"/>
            <a:ext cx="9144000" cy="4464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9" name="矩形 9"/>
          <p:cNvSpPr/>
          <p:nvPr/>
        </p:nvSpPr>
        <p:spPr>
          <a:xfrm>
            <a:off x="1703388" y="1557338"/>
            <a:ext cx="8964612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绩效经办纳入绩效后，用户可点击【项目库】--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仿宋" panose="02010609060101010101" pitchFamily="1" charset="-122"/>
              </a:rPr>
              <a:t>&gt;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【绩效管理】--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仿宋" panose="02010609060101010101" pitchFamily="1" charset="-122"/>
              </a:rPr>
              <a:t>&gt;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【绩效评价】--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仿宋" panose="02010609060101010101" pitchFamily="1" charset="-122"/>
              </a:rPr>
              <a:t>&gt;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【绩效填报】功能菜单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，在“待填报”界面勾选要填报的项目，点击右上角的</a:t>
            </a:r>
            <a:r>
              <a:rPr lang="en-US" altLang="x-none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【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绩效填报</a:t>
            </a:r>
            <a:r>
              <a:rPr lang="en-US" altLang="x-none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】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按钮进行数据填报。</a:t>
            </a:r>
            <a:endParaRPr lang="zh-CN" altLang="en-US" sz="1600" b="1" dirty="0">
              <a:solidFill>
                <a:srgbClr val="000000"/>
              </a:solidFill>
              <a:latin typeface="仿宋" panose="02010609060101010101" pitchFamily="1" charset="-122"/>
              <a:ea typeface="仿宋" panose="02010609060101010101" pitchFamily="1" charset="-122"/>
            </a:endParaRPr>
          </a:p>
        </p:txBody>
      </p:sp>
      <p:sp>
        <p:nvSpPr>
          <p:cNvPr id="47110" name="AutoShape 4"/>
          <p:cNvSpPr/>
          <p:nvPr/>
        </p:nvSpPr>
        <p:spPr>
          <a:xfrm>
            <a:off x="1525588" y="1089025"/>
            <a:ext cx="4606925" cy="503238"/>
          </a:xfrm>
          <a:prstGeom prst="roundRect">
            <a:avLst>
              <a:gd name="adj" fmla="val 16667"/>
            </a:avLst>
          </a:prstGeom>
          <a:solidFill>
            <a:srgbClr val="CFDEF3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</a:rPr>
              <a:t>项目绩效自评的填报流程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/>
          </p:cNvSpPr>
          <p:nvPr>
            <p:ph type="body"/>
          </p:nvPr>
        </p:nvSpPr>
        <p:spPr>
          <a:xfrm>
            <a:off x="1981200" y="2276475"/>
            <a:ext cx="8229600" cy="3889375"/>
          </a:xfrm>
        </p:spPr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200">
                <a:latin typeface="仿宋" panose="02010609060101010101" pitchFamily="1" charset="-122"/>
                <a:ea typeface="仿宋" panose="02010609060101010101" pitchFamily="1" charset="-122"/>
              </a:rPr>
              <a:t>    </a:t>
            </a:r>
            <a:r>
              <a:rPr lang="en-US" altLang="zh-CN" sz="2000">
                <a:latin typeface="仿宋" panose="02010609060101010101" pitchFamily="1" charset="-122"/>
                <a:ea typeface="仿宋" panose="02010609060101010101" pitchFamily="1" charset="-122"/>
              </a:rPr>
              <a:t>            </a:t>
            </a:r>
            <a:r>
              <a:rPr lang="en-US" altLang="zh-CN" sz="2000">
                <a:ea typeface="仿宋" panose="02010609060101010101" pitchFamily="1" charset="-122"/>
              </a:rPr>
              <a:t>  </a:t>
            </a:r>
            <a:endParaRPr lang="en-US" altLang="zh-CN" sz="2000">
              <a:latin typeface="微软雅黑" panose="020B0503020204020204" charset="-122"/>
              <a:ea typeface="仿宋" panose="02010609060101010101" pitchFamily="1" charset="-122"/>
            </a:endParaRPr>
          </a:p>
        </p:txBody>
      </p:sp>
      <p:pic>
        <p:nvPicPr>
          <p:cNvPr id="48131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2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925" y="2370138"/>
            <a:ext cx="9144000" cy="4468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133" name="矩形 8"/>
          <p:cNvSpPr/>
          <p:nvPr/>
        </p:nvSpPr>
        <p:spPr>
          <a:xfrm>
            <a:off x="1574800" y="1525588"/>
            <a:ext cx="8785225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在弹出的“绩效填报”界面，选择第一个页签“基础信息表”，填写项目绩效自评报告后，点右上角的</a:t>
            </a:r>
            <a:r>
              <a:rPr lang="en-US" altLang="x-none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【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保存</a:t>
            </a:r>
            <a:r>
              <a:rPr lang="en-US" altLang="x-none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】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即可；</a:t>
            </a:r>
            <a:endParaRPr lang="zh-CN" altLang="en-US" sz="1600" b="1" dirty="0">
              <a:solidFill>
                <a:srgbClr val="000000"/>
              </a:solidFill>
              <a:latin typeface="仿宋" panose="02010609060101010101" pitchFamily="1" charset="-122"/>
              <a:ea typeface="仿宋" panose="02010609060101010101" pitchFamily="1" charset="-122"/>
            </a:endParaRPr>
          </a:p>
        </p:txBody>
      </p:sp>
      <p:sp>
        <p:nvSpPr>
          <p:cNvPr id="48134" name="AutoShape 4"/>
          <p:cNvSpPr/>
          <p:nvPr/>
        </p:nvSpPr>
        <p:spPr>
          <a:xfrm>
            <a:off x="1541463" y="1069975"/>
            <a:ext cx="4606925" cy="503238"/>
          </a:xfrm>
          <a:prstGeom prst="roundRect">
            <a:avLst>
              <a:gd name="adj" fmla="val 16667"/>
            </a:avLst>
          </a:prstGeom>
          <a:solidFill>
            <a:srgbClr val="CFDEF3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</a:rPr>
              <a:t>项目绩效自评的填报流程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2"/>
          <p:cNvSpPr>
            <a:spLocks noGrp="1"/>
          </p:cNvSpPr>
          <p:nvPr>
            <p:ph type="body"/>
          </p:nvPr>
        </p:nvSpPr>
        <p:spPr>
          <a:xfrm>
            <a:off x="1981200" y="2276475"/>
            <a:ext cx="8229600" cy="3889375"/>
          </a:xfrm>
        </p:spPr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200">
                <a:latin typeface="仿宋" panose="02010609060101010101" pitchFamily="1" charset="-122"/>
                <a:ea typeface="仿宋" panose="02010609060101010101" pitchFamily="1" charset="-122"/>
              </a:rPr>
              <a:t>    </a:t>
            </a:r>
            <a:r>
              <a:rPr lang="en-US" altLang="zh-CN" sz="2000">
                <a:latin typeface="仿宋" panose="02010609060101010101" pitchFamily="1" charset="-122"/>
                <a:ea typeface="仿宋" panose="02010609060101010101" pitchFamily="1" charset="-122"/>
              </a:rPr>
              <a:t>            </a:t>
            </a:r>
            <a:r>
              <a:rPr lang="en-US" altLang="zh-CN" sz="2000">
                <a:ea typeface="仿宋" panose="02010609060101010101" pitchFamily="1" charset="-122"/>
              </a:rPr>
              <a:t>  </a:t>
            </a:r>
            <a:endParaRPr lang="en-US" altLang="zh-CN" sz="2000">
              <a:latin typeface="微软雅黑" panose="020B0503020204020204" charset="-122"/>
              <a:ea typeface="仿宋" panose="02010609060101010101" pitchFamily="1" charset="-122"/>
            </a:endParaRPr>
          </a:p>
        </p:txBody>
      </p:sp>
      <p:pic>
        <p:nvPicPr>
          <p:cNvPr id="49155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6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36838"/>
            <a:ext cx="9072563" cy="4198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57" name="矩形 7"/>
          <p:cNvSpPr/>
          <p:nvPr/>
        </p:nvSpPr>
        <p:spPr>
          <a:xfrm>
            <a:off x="1703388" y="1468438"/>
            <a:ext cx="8785225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600" b="1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“</a:t>
            </a:r>
            <a:r>
              <a:rPr lang="zh-CN" altLang="en-US" sz="1600" b="1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绩效填报” 第二个页签</a:t>
            </a:r>
            <a:r>
              <a:rPr lang="zh-CN" altLang="en-US" sz="1600" b="1">
                <a:solidFill>
                  <a:srgbClr val="FF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“绩效指标填报”</a:t>
            </a:r>
            <a:r>
              <a:rPr lang="zh-CN" altLang="en-US" sz="1600" b="1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界面，上屏列示的是“绩效指标管理”功能维护过的共性指标，下屏列示的是项目绩效目标，即个性指标，录入实际值，权重，指标得分和评分说明，系统会自动算出绩效指标的总得分，保存即可。</a:t>
            </a:r>
            <a:endParaRPr lang="zh-CN" altLang="en-US" sz="1600" b="1">
              <a:solidFill>
                <a:srgbClr val="000000"/>
              </a:solidFill>
              <a:latin typeface="仿宋" panose="02010609060101010101" pitchFamily="1" charset="-122"/>
              <a:ea typeface="仿宋" panose="02010609060101010101" pitchFamily="1" charset="-122"/>
            </a:endParaRPr>
          </a:p>
        </p:txBody>
      </p:sp>
      <p:sp>
        <p:nvSpPr>
          <p:cNvPr id="49158" name="AutoShape 4"/>
          <p:cNvSpPr/>
          <p:nvPr/>
        </p:nvSpPr>
        <p:spPr>
          <a:xfrm>
            <a:off x="1541463" y="1069975"/>
            <a:ext cx="4606925" cy="503238"/>
          </a:xfrm>
          <a:prstGeom prst="roundRect">
            <a:avLst>
              <a:gd name="adj" fmla="val 16667"/>
            </a:avLst>
          </a:prstGeom>
          <a:solidFill>
            <a:srgbClr val="CFDEF3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</a:rPr>
              <a:t>项目绩效自评的填报流程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/>
          </p:cNvSpPr>
          <p:nvPr>
            <p:ph type="body"/>
          </p:nvPr>
        </p:nvSpPr>
        <p:spPr>
          <a:xfrm>
            <a:off x="1981200" y="2276475"/>
            <a:ext cx="8229600" cy="3889375"/>
          </a:xfrm>
        </p:spPr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200">
                <a:latin typeface="仿宋" panose="02010609060101010101" pitchFamily="1" charset="-122"/>
                <a:ea typeface="仿宋" panose="02010609060101010101" pitchFamily="1" charset="-122"/>
              </a:rPr>
              <a:t>    </a:t>
            </a:r>
            <a:r>
              <a:rPr lang="en-US" altLang="zh-CN" sz="2000">
                <a:latin typeface="仿宋" panose="02010609060101010101" pitchFamily="1" charset="-122"/>
                <a:ea typeface="仿宋" panose="02010609060101010101" pitchFamily="1" charset="-122"/>
              </a:rPr>
              <a:t>            </a:t>
            </a:r>
            <a:r>
              <a:rPr lang="en-US" altLang="zh-CN" sz="2000">
                <a:ea typeface="仿宋" panose="02010609060101010101" pitchFamily="1" charset="-122"/>
              </a:rPr>
              <a:t>  </a:t>
            </a:r>
            <a:endParaRPr lang="en-US" altLang="zh-CN" sz="2000">
              <a:latin typeface="微软雅黑" panose="020B0503020204020204" charset="-122"/>
              <a:ea typeface="仿宋" panose="02010609060101010101" pitchFamily="1" charset="-122"/>
            </a:endParaRPr>
          </a:p>
        </p:txBody>
      </p:sp>
      <p:pic>
        <p:nvPicPr>
          <p:cNvPr id="50179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0180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063" y="1484313"/>
            <a:ext cx="9139237" cy="4681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181" name="AutoShape 4"/>
          <p:cNvSpPr/>
          <p:nvPr/>
        </p:nvSpPr>
        <p:spPr>
          <a:xfrm>
            <a:off x="1541463" y="1069975"/>
            <a:ext cx="4606925" cy="503238"/>
          </a:xfrm>
          <a:prstGeom prst="roundRect">
            <a:avLst>
              <a:gd name="adj" fmla="val 16667"/>
            </a:avLst>
          </a:prstGeom>
          <a:solidFill>
            <a:srgbClr val="CFDEF3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</a:rPr>
              <a:t>项目绩效自评的填报流程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/>
          </p:cNvSpPr>
          <p:nvPr>
            <p:ph type="body"/>
          </p:nvPr>
        </p:nvSpPr>
        <p:spPr>
          <a:xfrm>
            <a:off x="1981200" y="2276475"/>
            <a:ext cx="8229600" cy="3889375"/>
          </a:xfrm>
        </p:spPr>
        <p:txBody>
          <a:bodyPr vert="horz" wrap="square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200">
                <a:latin typeface="仿宋" panose="02010609060101010101" pitchFamily="1" charset="-122"/>
                <a:ea typeface="仿宋" panose="02010609060101010101" pitchFamily="1" charset="-122"/>
              </a:rPr>
              <a:t>    </a:t>
            </a:r>
            <a:r>
              <a:rPr lang="en-US" altLang="zh-CN" sz="2000">
                <a:latin typeface="仿宋" panose="02010609060101010101" pitchFamily="1" charset="-122"/>
                <a:ea typeface="仿宋" panose="02010609060101010101" pitchFamily="1" charset="-122"/>
              </a:rPr>
              <a:t>            </a:t>
            </a:r>
            <a:r>
              <a:rPr lang="en-US" altLang="zh-CN" sz="2000">
                <a:ea typeface="仿宋" panose="02010609060101010101" pitchFamily="1" charset="-122"/>
              </a:rPr>
              <a:t>  </a:t>
            </a:r>
            <a:endParaRPr lang="en-US" altLang="zh-CN" sz="2000">
              <a:latin typeface="微软雅黑" panose="020B0503020204020204" charset="-122"/>
              <a:ea typeface="仿宋" panose="02010609060101010101" pitchFamily="1" charset="-122"/>
            </a:endParaRPr>
          </a:p>
        </p:txBody>
      </p:sp>
      <p:pic>
        <p:nvPicPr>
          <p:cNvPr id="51203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04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2387600"/>
            <a:ext cx="9144000" cy="430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5" name="矩形 11"/>
          <p:cNvSpPr/>
          <p:nvPr/>
        </p:nvSpPr>
        <p:spPr>
          <a:xfrm>
            <a:off x="1703388" y="1557338"/>
            <a:ext cx="8964612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绩效填报后，用户可点击【项目库】--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仿宋" panose="02010609060101010101" pitchFamily="1" charset="-122"/>
              </a:rPr>
              <a:t>&gt;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【绩效管理】--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仿宋" panose="02010609060101010101" pitchFamily="1" charset="-122"/>
              </a:rPr>
              <a:t>&gt;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【绩效评价】--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仿宋" panose="02010609060101010101" pitchFamily="1" charset="-122"/>
              </a:rPr>
              <a:t>&gt;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  <a:sym typeface="宋体" panose="02010600030101010101" pitchFamily="2" charset="-122"/>
              </a:rPr>
              <a:t>【绩效填报】功能菜单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，在“待送审”界面勾选要上报的项目，点击右上角的</a:t>
            </a:r>
            <a:r>
              <a:rPr lang="en-US" altLang="x-none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【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送审</a:t>
            </a:r>
            <a:r>
              <a:rPr lang="en-US" altLang="x-none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】</a:t>
            </a:r>
            <a:r>
              <a:rPr lang="zh-CN" altLang="en-US" sz="1600" b="1" dirty="0">
                <a:solidFill>
                  <a:srgbClr val="000000"/>
                </a:solidFill>
                <a:latin typeface="仿宋" panose="02010609060101010101" pitchFamily="1" charset="-122"/>
                <a:ea typeface="仿宋" panose="02010609060101010101" pitchFamily="1" charset="-122"/>
              </a:rPr>
              <a:t>按钮进行数据上报。</a:t>
            </a:r>
            <a:endParaRPr lang="zh-CN" altLang="en-US" sz="1600" b="1" dirty="0">
              <a:solidFill>
                <a:srgbClr val="000000"/>
              </a:solidFill>
              <a:latin typeface="仿宋" panose="02010609060101010101" pitchFamily="1" charset="-122"/>
              <a:ea typeface="仿宋" panose="02010609060101010101" pitchFamily="1" charset="-122"/>
            </a:endParaRPr>
          </a:p>
        </p:txBody>
      </p:sp>
      <p:sp>
        <p:nvSpPr>
          <p:cNvPr id="51206" name="AutoShape 4"/>
          <p:cNvSpPr/>
          <p:nvPr/>
        </p:nvSpPr>
        <p:spPr>
          <a:xfrm>
            <a:off x="1541463" y="1060450"/>
            <a:ext cx="4606925" cy="503238"/>
          </a:xfrm>
          <a:prstGeom prst="roundRect">
            <a:avLst>
              <a:gd name="adj" fmla="val 16667"/>
            </a:avLst>
          </a:prstGeom>
          <a:solidFill>
            <a:srgbClr val="CFDEF3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</a:rPr>
              <a:t>项目绩效自评的填报流程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2"/>
          <p:cNvSpPr>
            <a:spLocks noGrp="1"/>
          </p:cNvSpPr>
          <p:nvPr>
            <p:ph type="body"/>
          </p:nvPr>
        </p:nvSpPr>
        <p:spPr>
          <a:xfrm>
            <a:off x="1981200" y="2276475"/>
            <a:ext cx="8229600" cy="3851275"/>
          </a:xfrm>
        </p:spPr>
        <p:txBody>
          <a:bodyPr vert="horz" wrap="square" anchor="t">
            <a:normAutofit lnSpcReduction="10000"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、报告是否规范，内容是否完整；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、数据是否真实可靠，是否进行了必要的核实工作；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、指标体系是否健全，绩效总结分析或绩效评价的范围是否全面；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、逻辑是否清晰，分析问题是否透彻；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、绩效总结或评价结论是否客观、准确、充分；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、改进措施是否得当，建议是否可行等。   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buNone/>
            </a:pPr>
            <a:r>
              <a:rPr lang="zh-CN" altLang="en-US" sz="2800"/>
              <a:t>             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6323" name="Picture 3" descr="财政厅标志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3175"/>
            <a:ext cx="9144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324" name="AutoShape 4"/>
          <p:cNvSpPr/>
          <p:nvPr/>
        </p:nvSpPr>
        <p:spPr>
          <a:xfrm>
            <a:off x="1981200" y="1349375"/>
            <a:ext cx="434340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just" eaLnBrk="1" hangingPunct="1"/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自评报告的审核要点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1244</Words>
  <Application>WPS 演示</Application>
  <PresentationFormat>宽屏</PresentationFormat>
  <Paragraphs>92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楷体</vt:lpstr>
      <vt:lpstr>Baoli SC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2020-06-04T02:14:12Z</dcterms:created>
  <dcterms:modified xsi:type="dcterms:W3CDTF">2020-06-04T02:21:30Z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